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74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54" d="100"/>
          <a:sy n="154" d="100"/>
        </p:scale>
        <p:origin x="-33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3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585200" y="92083558"/>
            <a:ext cx="4857784" cy="351853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9" name="Рисунок 1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1331" y="-17383"/>
            <a:ext cx="9150279" cy="6858000"/>
          </a:xfrm>
          <a:prstGeom prst="rect">
            <a:avLst/>
          </a:prstGeom>
        </p:spPr>
      </p:pic>
      <p:pic>
        <p:nvPicPr>
          <p:cNvPr id="14" name="Рисунок 13" descr="las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36512" y="5661248"/>
            <a:ext cx="9180512" cy="1196752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2771800" y="188640"/>
            <a:ext cx="6228449" cy="5040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j-ea"/>
                <a:cs typeface="Times New Roman" pitchFamily="18" charset="0"/>
              </a:rPr>
              <a:t>Кодекс </a:t>
            </a:r>
            <a:r>
              <a:rPr lang="ru-RU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j-ea"/>
                <a:cs typeface="Times New Roman" pitchFamily="18" charset="0"/>
              </a:rPr>
              <a:t> жителя  </a:t>
            </a:r>
            <a:r>
              <a:rPr lang="ru-RU" sz="28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j-ea"/>
                <a:cs typeface="Times New Roman" pitchFamily="18" charset="0"/>
              </a:rPr>
              <a:t>города  Волгодонска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1844824"/>
            <a:ext cx="2808312" cy="3793362"/>
          </a:xfrm>
          <a:prstGeom prst="rect">
            <a:avLst/>
          </a:prstGeom>
          <a:solidFill>
            <a:srgbClr val="FFFFFF">
              <a:alpha val="87843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40000" lnSpcReduction="20000"/>
          </a:bodyPr>
          <a:lstStyle/>
          <a:p>
            <a:pPr algn="ctr"/>
            <a:endParaRPr lang="ru-RU" sz="3200" b="1" i="1" dirty="0" smtClean="0">
              <a:solidFill>
                <a:srgbClr val="C00000"/>
              </a:solidFill>
              <a:latin typeface="+mj-lt"/>
            </a:endParaRPr>
          </a:p>
          <a:p>
            <a:pPr algn="ctr"/>
            <a:r>
              <a:rPr lang="ru-RU" sz="3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Мы</a:t>
            </a:r>
            <a:r>
              <a:rPr lang="ru-RU" sz="34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, жители города Волгодонска</a:t>
            </a:r>
            <a:r>
              <a:rPr lang="ru-RU" sz="3400" b="1" dirty="0">
                <a:solidFill>
                  <a:srgbClr val="740000"/>
                </a:solidFill>
                <a:latin typeface="Cambria Math" pitchFamily="18" charset="0"/>
                <a:ea typeface="Cambria Math" pitchFamily="18" charset="0"/>
              </a:rPr>
              <a:t>, </a:t>
            </a:r>
            <a:endParaRPr lang="ru-RU" sz="3400" b="1" dirty="0" smtClean="0">
              <a:solidFill>
                <a:srgbClr val="740000"/>
              </a:solidFill>
              <a:latin typeface="Cambria Math" pitchFamily="18" charset="0"/>
              <a:ea typeface="Cambria Math" pitchFamily="18" charset="0"/>
            </a:endParaRPr>
          </a:p>
          <a:p>
            <a:pPr algn="ctr"/>
            <a:r>
              <a:rPr lang="ru-RU" sz="3400" b="1" dirty="0" smtClean="0">
                <a:solidFill>
                  <a:srgbClr val="740000"/>
                </a:solidFill>
                <a:latin typeface="Cambria Math" pitchFamily="18" charset="0"/>
                <a:ea typeface="Cambria Math" pitchFamily="18" charset="0"/>
              </a:rPr>
              <a:t>проживающие </a:t>
            </a:r>
            <a:r>
              <a:rPr lang="ru-RU" sz="3400" b="1" dirty="0">
                <a:solidFill>
                  <a:srgbClr val="740000"/>
                </a:solidFill>
                <a:latin typeface="Cambria Math" pitchFamily="18" charset="0"/>
                <a:ea typeface="Cambria Math" pitchFamily="18" charset="0"/>
              </a:rPr>
              <a:t>на донской земле</a:t>
            </a:r>
            <a:r>
              <a:rPr lang="ru-RU" sz="3400" b="1" dirty="0" smtClean="0">
                <a:solidFill>
                  <a:srgbClr val="740000"/>
                </a:solidFill>
                <a:latin typeface="Cambria Math" pitchFamily="18" charset="0"/>
                <a:ea typeface="Cambria Math" pitchFamily="18" charset="0"/>
              </a:rPr>
              <a:t>,</a:t>
            </a:r>
          </a:p>
          <a:p>
            <a:pPr algn="ctr"/>
            <a:r>
              <a:rPr lang="ru-RU" sz="3400" b="1" dirty="0" smtClean="0">
                <a:solidFill>
                  <a:srgbClr val="74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3400" b="1" dirty="0">
                <a:solidFill>
                  <a:srgbClr val="740000"/>
                </a:solidFill>
                <a:latin typeface="Cambria Math" pitchFamily="18" charset="0"/>
                <a:ea typeface="Cambria Math" pitchFamily="18" charset="0"/>
              </a:rPr>
              <a:t>осознавая свою причастность к истории города, проявляя уважение к его традициям, утверждая веру в законность и справедливость, соблюдая права и свободы человека, гражданский мир и согласие, руководствуясь Конституцией Российской Федерации и Уставом муниципального образования «Город Волгодонск», </a:t>
            </a:r>
            <a:endParaRPr lang="ru-RU" sz="3400" b="1" dirty="0" smtClean="0">
              <a:solidFill>
                <a:srgbClr val="740000"/>
              </a:solidFill>
              <a:latin typeface="Cambria Math" pitchFamily="18" charset="0"/>
              <a:ea typeface="Cambria Math" pitchFamily="18" charset="0"/>
            </a:endParaRPr>
          </a:p>
          <a:p>
            <a:pPr algn="ctr"/>
            <a:r>
              <a:rPr lang="ru-RU" sz="3400" b="1" dirty="0" smtClean="0">
                <a:solidFill>
                  <a:srgbClr val="740000"/>
                </a:solidFill>
                <a:latin typeface="Cambria Math" pitchFamily="18" charset="0"/>
                <a:ea typeface="Cambria Math" pitchFamily="18" charset="0"/>
              </a:rPr>
              <a:t>принимаем </a:t>
            </a:r>
          </a:p>
          <a:p>
            <a:pPr algn="ctr"/>
            <a:r>
              <a:rPr lang="ru-RU" sz="34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Кодекс </a:t>
            </a:r>
            <a:r>
              <a:rPr lang="ru-RU" sz="34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жителя города Волгодонска</a:t>
            </a:r>
            <a:r>
              <a:rPr lang="ru-RU" sz="34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!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041576" y="836711"/>
            <a:ext cx="3024336" cy="4824537"/>
          </a:xfrm>
          <a:prstGeom prst="rect">
            <a:avLst/>
          </a:prstGeom>
          <a:solidFill>
            <a:schemeClr val="lt1">
              <a:alpha val="83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ru-RU" sz="900" b="1" dirty="0" smtClean="0">
                <a:latin typeface="Cambria Math" pitchFamily="18" charset="0"/>
                <a:ea typeface="Cambria Math" pitchFamily="18" charset="0"/>
              </a:rPr>
              <a:t>         </a:t>
            </a:r>
            <a:r>
              <a:rPr lang="ru-RU" sz="10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В</a:t>
            </a:r>
            <a:r>
              <a:rPr lang="ru-RU" sz="1000" b="1" dirty="0" smtClean="0">
                <a:latin typeface="Cambria Math" pitchFamily="18" charset="0"/>
                <a:ea typeface="Cambria Math" pitchFamily="18" charset="0"/>
              </a:rPr>
              <a:t>ести </a:t>
            </a:r>
            <a:r>
              <a:rPr lang="ru-RU" sz="1000" b="1" dirty="0">
                <a:latin typeface="Cambria Math" pitchFamily="18" charset="0"/>
                <a:ea typeface="Cambria Math" pitchFamily="18" charset="0"/>
              </a:rPr>
              <a:t>здоровый образ жизни.</a:t>
            </a:r>
            <a:r>
              <a:rPr lang="ru-RU" sz="900" b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800" dirty="0">
                <a:latin typeface="Cambria Math" pitchFamily="18" charset="0"/>
                <a:ea typeface="Cambria Math" pitchFamily="18" charset="0"/>
              </a:rPr>
              <a:t>Быть внимательным к собственному здоровью и здоровью окружающих. Отказаться от вредных привычек, заниматься спортом. Пользоваться услугами кружков, секций и клубов. Полюбить активный отдых и вдохновлять своим примером других. Здоровым быть здорово!</a:t>
            </a:r>
          </a:p>
          <a:p>
            <a:pPr algn="just"/>
            <a:r>
              <a:rPr lang="ru-RU" sz="1000" b="1" dirty="0">
                <a:latin typeface="Cambria Math" pitchFamily="18" charset="0"/>
                <a:ea typeface="Cambria Math" pitchFamily="18" charset="0"/>
              </a:rPr>
              <a:t>          </a:t>
            </a:r>
            <a:r>
              <a:rPr lang="ru-RU" sz="1000" b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О</a:t>
            </a:r>
            <a:r>
              <a:rPr lang="ru-RU" sz="1000" b="1" dirty="0">
                <a:latin typeface="Cambria Math" pitchFamily="18" charset="0"/>
                <a:ea typeface="Cambria Math" pitchFamily="18" charset="0"/>
              </a:rPr>
              <a:t>беспечивать достойную жизнь старшему поколению, проявлять заботу о детях.</a:t>
            </a:r>
            <a:r>
              <a:rPr lang="ru-RU" sz="900" b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800" dirty="0">
                <a:latin typeface="Cambria Math" pitchFamily="18" charset="0"/>
                <a:ea typeface="Cambria Math" pitchFamily="18" charset="0"/>
              </a:rPr>
              <a:t>Помогать друг другу и оказывать поддержку нуждающимся. Понимать, что каждый из нас важен и нужен родному городу.</a:t>
            </a:r>
          </a:p>
          <a:p>
            <a:pPr algn="just"/>
            <a:r>
              <a:rPr lang="ru-RU" sz="900" b="1" dirty="0" smtClean="0">
                <a:latin typeface="Cambria Math" pitchFamily="18" charset="0"/>
                <a:ea typeface="Cambria Math" pitchFamily="18" charset="0"/>
              </a:rPr>
              <a:t>          </a:t>
            </a:r>
            <a:r>
              <a:rPr lang="ru-RU" sz="1000" b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Л</a:t>
            </a:r>
            <a:r>
              <a:rPr lang="ru-RU" sz="1000" b="1" dirty="0">
                <a:latin typeface="Cambria Math" pitchFamily="18" charset="0"/>
                <a:ea typeface="Cambria Math" pitchFamily="18" charset="0"/>
              </a:rPr>
              <a:t>юбить и беречь город, </a:t>
            </a:r>
            <a:r>
              <a:rPr lang="ru-RU" sz="900" dirty="0">
                <a:latin typeface="Cambria Math" pitchFamily="18" charset="0"/>
                <a:ea typeface="Cambria Math" pitchFamily="18" charset="0"/>
              </a:rPr>
              <a:t>где живем мы и  где будут жить наши дети и внуки.</a:t>
            </a:r>
          </a:p>
          <a:p>
            <a:pPr algn="just"/>
            <a:r>
              <a:rPr lang="ru-RU" sz="900" b="1" dirty="0" smtClean="0">
                <a:latin typeface="Cambria Math" pitchFamily="18" charset="0"/>
                <a:ea typeface="Cambria Math" pitchFamily="18" charset="0"/>
              </a:rPr>
              <a:t>           </a:t>
            </a:r>
            <a:r>
              <a:rPr lang="ru-RU" sz="1000" b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Г</a:t>
            </a:r>
            <a:r>
              <a:rPr lang="ru-RU" sz="900" b="1" dirty="0" smtClean="0">
                <a:latin typeface="Cambria Math" pitchFamily="18" charset="0"/>
                <a:ea typeface="Cambria Math" pitchFamily="18" charset="0"/>
              </a:rPr>
              <a:t>ордиться </a:t>
            </a:r>
            <a:r>
              <a:rPr lang="ru-RU" sz="900" b="1" dirty="0">
                <a:latin typeface="Cambria Math" pitchFamily="18" charset="0"/>
                <a:ea typeface="Cambria Math" pitchFamily="18" charset="0"/>
              </a:rPr>
              <a:t>делами и творениями своих земляков. </a:t>
            </a:r>
            <a:r>
              <a:rPr lang="ru-RU" sz="800" dirty="0">
                <a:latin typeface="Cambria Math" pitchFamily="18" charset="0"/>
                <a:ea typeface="Cambria Math" pitchFamily="18" charset="0"/>
              </a:rPr>
              <a:t>Знать и уважать историю города Волгодонска, государственную символику, символы Ростовской области и города Волгодонска. Оберегать памятники культуры, искусства и архитектуры. Пресекать попытки вандализма и содержать в порядке мемориалы, памятники и места захоронений. Прекрасное пробуждает доброе!</a:t>
            </a:r>
          </a:p>
          <a:p>
            <a:pPr algn="just"/>
            <a:r>
              <a:rPr lang="ru-RU" sz="900" b="1" dirty="0" smtClean="0">
                <a:latin typeface="Cambria Math" pitchFamily="18" charset="0"/>
                <a:ea typeface="Cambria Math" pitchFamily="18" charset="0"/>
              </a:rPr>
              <a:t>           </a:t>
            </a:r>
            <a:r>
              <a:rPr lang="ru-RU" sz="1000" b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О</a:t>
            </a:r>
            <a:r>
              <a:rPr lang="ru-RU" sz="1000" b="1" dirty="0">
                <a:latin typeface="Cambria Math" pitchFamily="18" charset="0"/>
                <a:ea typeface="Cambria Math" pitchFamily="18" charset="0"/>
              </a:rPr>
              <a:t>тноситься толерантно к каждому человеку вне зависимости от его национальной и религиозной принадлежности.</a:t>
            </a:r>
            <a:r>
              <a:rPr lang="ru-RU" sz="9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800" dirty="0" smtClean="0">
                <a:latin typeface="Cambria Math" pitchFamily="18" charset="0"/>
                <a:ea typeface="Cambria Math" pitchFamily="18" charset="0"/>
              </a:rPr>
              <a:t>Сохранять </a:t>
            </a:r>
            <a:r>
              <a:rPr lang="ru-RU" sz="800" dirty="0">
                <a:latin typeface="Cambria Math" pitchFamily="18" charset="0"/>
                <a:ea typeface="Cambria Math" pitchFamily="18" charset="0"/>
              </a:rPr>
              <a:t>межнациональный мир и согласие. Быть уважительным к людям с ограниченными возможностями здоровья. Помнить,  что относиться к людям нужно так, как ты хочешь, чтобы они относились к тебе!</a:t>
            </a:r>
          </a:p>
          <a:p>
            <a:pPr algn="just"/>
            <a:r>
              <a:rPr lang="ru-RU" sz="1000" b="1" dirty="0">
                <a:latin typeface="Cambria Math" pitchFamily="18" charset="0"/>
                <a:ea typeface="Cambria Math" pitchFamily="18" charset="0"/>
              </a:rPr>
              <a:t>            </a:t>
            </a:r>
            <a:r>
              <a:rPr lang="ru-RU" sz="1000" b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Д</a:t>
            </a:r>
            <a:r>
              <a:rPr lang="ru-RU" sz="1000" b="1" dirty="0">
                <a:latin typeface="Cambria Math" pitchFamily="18" charset="0"/>
                <a:ea typeface="Cambria Math" pitchFamily="18" charset="0"/>
              </a:rPr>
              <a:t>орожить и приумножать семейные традиции. </a:t>
            </a:r>
            <a:r>
              <a:rPr lang="ru-RU" sz="800" dirty="0">
                <a:latin typeface="Cambria Math" pitchFamily="18" charset="0"/>
                <a:ea typeface="Cambria Math" pitchFamily="18" charset="0"/>
              </a:rPr>
              <a:t>Строить отношения на основе любви и уважения. Развивать добрую волю и созидательную силу в себе и своих детях. Беречь своих близких, воспитывать в детях любовь к труду, почтение к старшим, их жизненному опыту. Бережно относиться друг к другу, укреплять свои семьи, которые и составляют основу нашего родного города. Счастье - быть вместе!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133538" y="836711"/>
            <a:ext cx="2866711" cy="4813767"/>
          </a:xfrm>
          <a:prstGeom prst="rect">
            <a:avLst/>
          </a:prstGeom>
          <a:solidFill>
            <a:schemeClr val="lt1">
              <a:alpha val="83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algn="just"/>
            <a:r>
              <a:rPr lang="ru-RU" sz="1000" b="1" dirty="0">
                <a:latin typeface="Cambria Math" pitchFamily="18" charset="0"/>
                <a:ea typeface="Cambria Math" pitchFamily="18" charset="0"/>
              </a:rPr>
              <a:t>        </a:t>
            </a:r>
            <a:r>
              <a:rPr lang="ru-RU" sz="1000" b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О</a:t>
            </a:r>
            <a:r>
              <a:rPr lang="ru-RU" sz="1000" b="1" dirty="0">
                <a:latin typeface="Cambria Math" pitchFamily="18" charset="0"/>
                <a:ea typeface="Cambria Math" pitchFamily="18" charset="0"/>
              </a:rPr>
              <a:t>хранять богатства природы, зеленые насаждения. </a:t>
            </a:r>
            <a:r>
              <a:rPr lang="ru-RU" sz="900" dirty="0">
                <a:latin typeface="Cambria Math" pitchFamily="18" charset="0"/>
                <a:ea typeface="Cambria Math" pitchFamily="18" charset="0"/>
              </a:rPr>
              <a:t>Соблюдать правила содержания  и ухода за домашними животными. Сохранять чистоту, благоустраивать и озеленять дворы и улицы, уничтожать сорную растительность; принимать участие в мероприятиях по благоустройству и санитарной очистке территории города. Вместе сделаем город чистым! </a:t>
            </a:r>
          </a:p>
          <a:p>
            <a:pPr algn="just"/>
            <a:r>
              <a:rPr lang="ru-RU" sz="1000" b="1" dirty="0">
                <a:latin typeface="Cambria Math" pitchFamily="18" charset="0"/>
                <a:ea typeface="Cambria Math" pitchFamily="18" charset="0"/>
              </a:rPr>
              <a:t>         </a:t>
            </a:r>
            <a:r>
              <a:rPr lang="ru-RU" sz="1000" b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Н</a:t>
            </a:r>
            <a:r>
              <a:rPr lang="ru-RU" sz="1000" b="1" dirty="0">
                <a:latin typeface="Cambria Math" pitchFamily="18" charset="0"/>
                <a:ea typeface="Cambria Math" pitchFamily="18" charset="0"/>
              </a:rPr>
              <a:t>аходить творческое решение трудовых, общественных и жизненных задач. </a:t>
            </a:r>
            <a:r>
              <a:rPr lang="ru-RU" sz="900" dirty="0">
                <a:latin typeface="Cambria Math" pitchFamily="18" charset="0"/>
                <a:ea typeface="Cambria Math" pitchFamily="18" charset="0"/>
              </a:rPr>
              <a:t>Стремиться овладеть профессиональными знаниями и навыками, необходимыми для социально-экономического развития Волгодонска. Мы свободны в выборе и смене профессии, получении дополнительных квалификаций. От знаний, опыта, профессионального мастерства и участия в жизни Волгодонска зависит не только благосостояние города, но и благосостояние каждого горожанина. Добросовестный труд на благо нашего города – дело чести каждого!</a:t>
            </a:r>
          </a:p>
          <a:p>
            <a:pPr algn="just"/>
            <a:r>
              <a:rPr lang="ru-RU" sz="1000" b="1" dirty="0">
                <a:latin typeface="Cambria Math" pitchFamily="18" charset="0"/>
                <a:ea typeface="Cambria Math" pitchFamily="18" charset="0"/>
              </a:rPr>
              <a:t>         </a:t>
            </a:r>
            <a:r>
              <a:rPr lang="ru-RU" sz="1000" b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С</a:t>
            </a:r>
            <a:r>
              <a:rPr lang="ru-RU" sz="1000" b="1" dirty="0">
                <a:latin typeface="Cambria Math" pitchFamily="18" charset="0"/>
                <a:ea typeface="Cambria Math" pitchFamily="18" charset="0"/>
              </a:rPr>
              <a:t>облюдать правовые, гражданские и нравственные законы общества. </a:t>
            </a:r>
            <a:r>
              <a:rPr lang="ru-RU" sz="900" dirty="0">
                <a:latin typeface="Cambria Math" pitchFamily="18" charset="0"/>
                <a:ea typeface="Cambria Math" pitchFamily="18" charset="0"/>
              </a:rPr>
              <a:t>Быть открытым и радушным к гостям города Волгодонска. Отношение жителей города Волгодонска к гостям во многом предопределяет отношение гостей к нашему городу. Чем больше гостей принимает Волгодонск, тем выше благосостояние города!</a:t>
            </a:r>
          </a:p>
          <a:p>
            <a:pPr algn="just"/>
            <a:r>
              <a:rPr lang="ru-RU" sz="1000" b="1" dirty="0">
                <a:latin typeface="Cambria Math" pitchFamily="18" charset="0"/>
                <a:ea typeface="Cambria Math" pitchFamily="18" charset="0"/>
              </a:rPr>
              <a:t>          </a:t>
            </a:r>
            <a:r>
              <a:rPr lang="ru-RU" sz="1000" b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К</a:t>
            </a:r>
            <a:r>
              <a:rPr lang="ru-RU" sz="1000" b="1" dirty="0">
                <a:latin typeface="Cambria Math" pitchFamily="18" charset="0"/>
                <a:ea typeface="Cambria Math" pitchFamily="18" charset="0"/>
              </a:rPr>
              <a:t>онтролировать соблюдение законности и влиять на ход событий в нашем городе. </a:t>
            </a:r>
          </a:p>
          <a:p>
            <a:pPr algn="just"/>
            <a:r>
              <a:rPr lang="ru-RU" sz="900" dirty="0" smtClean="0">
                <a:latin typeface="Cambria Math" pitchFamily="18" charset="0"/>
                <a:ea typeface="Cambria Math" pitchFamily="18" charset="0"/>
              </a:rPr>
              <a:t>Взаимодействовать </a:t>
            </a:r>
            <a:r>
              <a:rPr lang="ru-RU" sz="900" dirty="0">
                <a:latin typeface="Cambria Math" pitchFamily="18" charset="0"/>
                <a:ea typeface="Cambria Math" pitchFamily="18" charset="0"/>
              </a:rPr>
              <a:t>с органами местного самоуправления,  правоохранительными органами по пресечению правонарушений. Пользоваться своими конституционными правами и честно выполнять обязанности.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504" y="1005"/>
            <a:ext cx="2808312" cy="18438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650786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162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Кодекс  жителя  города  Волгодонска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Andrey</cp:lastModifiedBy>
  <cp:revision>25</cp:revision>
  <dcterms:created xsi:type="dcterms:W3CDTF">2014-07-10T06:25:36Z</dcterms:created>
  <dcterms:modified xsi:type="dcterms:W3CDTF">2015-02-09T20:32:03Z</dcterms:modified>
</cp:coreProperties>
</file>